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2" r:id="rId2"/>
    <p:sldId id="292" r:id="rId3"/>
    <p:sldId id="300" r:id="rId4"/>
    <p:sldId id="286" r:id="rId5"/>
    <p:sldId id="298" r:id="rId6"/>
    <p:sldId id="302" r:id="rId7"/>
    <p:sldId id="296" r:id="rId8"/>
    <p:sldId id="288" r:id="rId9"/>
    <p:sldId id="294" r:id="rId10"/>
    <p:sldId id="287" r:id="rId11"/>
    <p:sldId id="293" r:id="rId12"/>
    <p:sldId id="284" r:id="rId13"/>
    <p:sldId id="301" r:id="rId14"/>
    <p:sldId id="291" r:id="rId15"/>
    <p:sldId id="28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01"/>
    <a:srgbClr val="392BFE"/>
    <a:srgbClr val="0000FF"/>
    <a:srgbClr val="009900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8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227F6-B37E-4C17-9135-36B986D2F40A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4E431-EFD3-40DC-9473-C3BD9A5D2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665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4E431-EFD3-40DC-9473-C3BD9A5D251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48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F603B-61FD-49A7-A350-04D0A8C90D27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03D14-33AE-4214-8A71-9CC392E39F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479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F603B-61FD-49A7-A350-04D0A8C90D27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03D14-33AE-4214-8A71-9CC392E39F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411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F603B-61FD-49A7-A350-04D0A8C90D27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03D14-33AE-4214-8A71-9CC392E39F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735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F603B-61FD-49A7-A350-04D0A8C90D27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03D14-33AE-4214-8A71-9CC392E39F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055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F603B-61FD-49A7-A350-04D0A8C90D27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03D14-33AE-4214-8A71-9CC392E39F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279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F603B-61FD-49A7-A350-04D0A8C90D27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03D14-33AE-4214-8A71-9CC392E39F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756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F603B-61FD-49A7-A350-04D0A8C90D27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03D14-33AE-4214-8A71-9CC392E39F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035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F603B-61FD-49A7-A350-04D0A8C90D27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03D14-33AE-4214-8A71-9CC392E39F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030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F603B-61FD-49A7-A350-04D0A8C90D27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03D14-33AE-4214-8A71-9CC392E39F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574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F603B-61FD-49A7-A350-04D0A8C90D27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03D14-33AE-4214-8A71-9CC392E39F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320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F603B-61FD-49A7-A350-04D0A8C90D27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03D14-33AE-4214-8A71-9CC392E39F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827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F603B-61FD-49A7-A350-04D0A8C90D27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03D14-33AE-4214-8A71-9CC392E39F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734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ndc@kndc.kz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ndc.kz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tbto.org/verification-regime/station-profiles/?station=23&amp;cHash=5b7ba9d9d985fcf61dcd32d4ecf0c8a1" TargetMode="External"/><Relationship Id="rId7" Type="http://schemas.openxmlformats.org/officeDocument/2006/relationships/hyperlink" Target="http://ctbto.org/verification-regime/station-profiles/?station=247&amp;cHash=caf228a2b02d4ce04037aa1d453de44e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tbto.org/verification-regime/station-profiles/?station=127&amp;cHash=1e3a5894973de3a6286dfda1a317618d" TargetMode="External"/><Relationship Id="rId5" Type="http://schemas.openxmlformats.org/officeDocument/2006/relationships/hyperlink" Target="http://ctbto.org/verification-regime/station-profiles/?station=126&amp;cHash=5ef0f0db0265b30aff783302f7fab851" TargetMode="External"/><Relationship Id="rId4" Type="http://schemas.openxmlformats.org/officeDocument/2006/relationships/hyperlink" Target="http://ctbto.org/verification-regime/station-profiles/?station=125&amp;cHash=ca8c58f266ef54e28d49ff8c97a75c4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9.emf"/><Relationship Id="rId4" Type="http://schemas.openxmlformats.org/officeDocument/2006/relationships/image" Target="../media/image10.png"/><Relationship Id="rId9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933056"/>
            <a:ext cx="8784976" cy="1470025"/>
          </a:xfrm>
        </p:spPr>
        <p:txBody>
          <a:bodyPr>
            <a:noAutofit/>
          </a:bodyPr>
          <a:lstStyle/>
          <a:p>
            <a:pPr lvl="0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Kazakhstan National Data Center</a:t>
            </a:r>
            <a:b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KazNDC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Pavel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Ryabenko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620"/>
            <a:ext cx="9144000" cy="124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586528" y="1412776"/>
            <a:ext cx="8568952" cy="498560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55545" rIns="0" bIns="126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kumimoji="0" lang="en-US" altLang="ru-RU" sz="16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kumimoji="0" lang="ru-RU" alt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NDC </a:t>
            </a:r>
            <a:r>
              <a:rPr kumimoji="0" lang="ru-RU" altLang="ru-RU" sz="16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cooperates</a:t>
            </a:r>
            <a:r>
              <a:rPr kumimoji="0" lang="ru-RU" alt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kumimoji="0" lang="ru-RU" alt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kumimoji="0" lang="ru-RU" alt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r>
              <a:rPr kumimoji="0" lang="ru-RU" alt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kumimoji="0" lang="ru-RU" alt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foreign</a:t>
            </a:r>
            <a:r>
              <a:rPr kumimoji="0" lang="ru-RU" alt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kumimoji="0" lang="ru-RU" alt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Centers</a:t>
            </a:r>
            <a:r>
              <a:rPr kumimoji="0" lang="en-US" alt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kumimoji="0" lang="ru-RU" alt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regular</a:t>
            </a:r>
            <a:r>
              <a:rPr kumimoji="0" lang="ru-RU" alt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basis</a:t>
            </a:r>
            <a:r>
              <a:rPr kumimoji="0" lang="ru-RU" alt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altLang="ru-RU" sz="16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among</a:t>
            </a:r>
            <a:r>
              <a:rPr kumimoji="0" lang="ru-RU" alt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kumimoji="0" lang="ru-RU" alt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kumimoji="0" lang="ru-RU" alt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Center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(IDC,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Vienna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Austria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European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Mediterranean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Seismological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Centre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(EMSC,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Paris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France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Seismological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Center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(ISC,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England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National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Center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USA (USNDC,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Florida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USA);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Incorporated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Institutions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Seismology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(IRIS, USA);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Center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Geophysical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Service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Russia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(GS RAS,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Obninsk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Russia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Norway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Seismological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Center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(NORSAR);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German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Centre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Geosciences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 GFZ,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Potsdam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Germany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Kyrgyzstan </a:t>
            </a:r>
            <a:r>
              <a:rPr lang="ru-RU" alt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Center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Head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kumimoji="0" lang="en-US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NDC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D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kumimoji="0" lang="en-US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ikhailova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Natalya.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620"/>
            <a:ext cx="9144000" cy="124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81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581" y="1910879"/>
            <a:ext cx="7620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473" y="1988841"/>
            <a:ext cx="2052720" cy="518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0" y="1975174"/>
            <a:ext cx="86518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6" y="2080121"/>
            <a:ext cx="16954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595" y="4077072"/>
            <a:ext cx="688975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08" y="4154065"/>
            <a:ext cx="7620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4907445" y="32663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596336" y="3295407"/>
            <a:ext cx="1168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GS RAS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36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4077072"/>
            <a:ext cx="8961437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7630112" y="3734686"/>
            <a:ext cx="1146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IS AS KR</a:t>
            </a:r>
            <a:endParaRPr lang="ru-RU" b="1" dirty="0"/>
          </a:p>
        </p:txBody>
      </p:sp>
      <p:pic>
        <p:nvPicPr>
          <p:cNvPr id="40" name="Picture 1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695946"/>
            <a:ext cx="126682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1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938" y="2851756"/>
            <a:ext cx="936195" cy="1117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1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865" y="3116375"/>
            <a:ext cx="2533051" cy="58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1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079" y="2960145"/>
            <a:ext cx="1216309" cy="851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1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82" y="2960145"/>
            <a:ext cx="142875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Прямоугольник 45"/>
          <p:cNvSpPr/>
          <p:nvPr/>
        </p:nvSpPr>
        <p:spPr>
          <a:xfrm>
            <a:off x="1979712" y="197517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1D528D"/>
                </a:solidFill>
                <a:latin typeface="Tahoma" pitchFamily="34" charset="0"/>
              </a:rPr>
              <a:t>LDEO Columbia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err="1" smtClean="0">
                <a:solidFill>
                  <a:srgbClr val="1D528D"/>
                </a:solidFill>
                <a:latin typeface="Tahoma" pitchFamily="34" charset="0"/>
              </a:rPr>
              <a:t>Universit</a:t>
            </a:r>
            <a:r>
              <a:rPr lang="en-US" sz="1600" b="1" dirty="0" smtClean="0">
                <a:solidFill>
                  <a:srgbClr val="1D528D"/>
                </a:solidFill>
                <a:latin typeface="Tahoma" pitchFamily="34" charset="0"/>
              </a:rPr>
              <a:t>y</a:t>
            </a:r>
            <a:r>
              <a:rPr lang="ru-RU" sz="1600" b="1" dirty="0" smtClean="0">
                <a:solidFill>
                  <a:srgbClr val="1D528D"/>
                </a:solidFill>
                <a:latin typeface="Tahoma" pitchFamily="34" charset="0"/>
              </a:rPr>
              <a:t> </a:t>
            </a:r>
            <a:endParaRPr lang="ru-RU" sz="1600" b="1" dirty="0">
              <a:solidFill>
                <a:srgbClr val="1D528D"/>
              </a:solidFill>
              <a:latin typeface="Tahoma" pitchFamily="34" charset="0"/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620"/>
            <a:ext cx="9144000" cy="1249680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2591917" y="1259359"/>
            <a:ext cx="35864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cooperations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847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805" y="50946"/>
            <a:ext cx="8712968" cy="311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Contribution of Kazakhstan stations belonging </a:t>
            </a:r>
            <a:r>
              <a:rPr lang="en-US" sz="14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IMS network into REB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952405"/>
              </p:ext>
            </p:extLst>
          </p:nvPr>
        </p:nvGraphicFramePr>
        <p:xfrm>
          <a:off x="107504" y="412143"/>
          <a:ext cx="2810200" cy="2052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76" name="CorelDRAW" r:id="rId3" imgW="2988839" imgH="2182976" progId="CorelDraw.Graphic.17">
                  <p:embed/>
                </p:oleObj>
              </mc:Choice>
              <mc:Fallback>
                <p:oleObj name="CorelDRAW" r:id="rId3" imgW="2988839" imgH="2182976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504" y="412143"/>
                        <a:ext cx="2810200" cy="20520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5184542"/>
              </p:ext>
            </p:extLst>
          </p:nvPr>
        </p:nvGraphicFramePr>
        <p:xfrm>
          <a:off x="107504" y="3428999"/>
          <a:ext cx="2880320" cy="2103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77" name="CorelDRAW" r:id="rId5" imgW="2988839" imgH="2182976" progId="CorelDraw.Graphic.17">
                  <p:embed/>
                </p:oleObj>
              </mc:Choice>
              <mc:Fallback>
                <p:oleObj name="CorelDRAW" r:id="rId5" imgW="2988839" imgH="2182976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7504" y="3428999"/>
                        <a:ext cx="2880320" cy="21032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-189442" y="2552745"/>
            <a:ext cx="3543988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Contribution of Kazakhstan primary station </a:t>
            </a:r>
            <a:r>
              <a:rPr lang="en-US" sz="1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Makanchi</a:t>
            </a:r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 IMS into </a:t>
            </a:r>
            <a:r>
              <a:rPr lang="en-US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REB</a:t>
            </a:r>
            <a:endParaRPr lang="ru-RU" sz="1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9669" y="5620805"/>
            <a:ext cx="3798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Contribution of Kazakhstan stations belonging to</a:t>
            </a:r>
            <a:endParaRPr lang="ru-RU" sz="1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auxiliary network of the IMS into REB </a:t>
            </a:r>
            <a:r>
              <a:rPr lang="en-US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compilation</a:t>
            </a:r>
            <a:endParaRPr lang="ru-RU" sz="1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328" y="1628800"/>
            <a:ext cx="6048672" cy="2928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454598" y="1272799"/>
            <a:ext cx="651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/>
            <a:r>
              <a:rPr lang="en-US" b="1" dirty="0"/>
              <a:t>PS23</a:t>
            </a:r>
          </a:p>
        </p:txBody>
      </p:sp>
    </p:spTree>
    <p:extLst>
      <p:ext uri="{BB962C8B-B14F-4D97-AF65-F5344CB8AC3E}">
        <p14:creationId xmlns:p14="http://schemas.microsoft.com/office/powerpoint/2010/main" val="190374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D:\Rus\СЕВ Корея\4 взрыв\Пример локализации 4-го взрыв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" t="38756"/>
          <a:stretch>
            <a:fillRect/>
          </a:stretch>
        </p:blipFill>
        <p:spPr bwMode="auto">
          <a:xfrm>
            <a:off x="107504" y="611270"/>
            <a:ext cx="4464495" cy="2287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835696" y="0"/>
            <a:ext cx="4572000" cy="3228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Nuclear test at</a:t>
            </a:r>
            <a:r>
              <a:rPr lang="en-US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Punggye-ri</a:t>
            </a:r>
            <a:r>
              <a:rPr lang="en-US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(North </a:t>
            </a: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Korea</a:t>
            </a:r>
            <a:r>
              <a:rPr lang="en-US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03-Sep-2017.</a:t>
            </a:r>
            <a:endParaRPr lang="ru-RU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501430"/>
              </p:ext>
            </p:extLst>
          </p:nvPr>
        </p:nvGraphicFramePr>
        <p:xfrm>
          <a:off x="179512" y="3501008"/>
          <a:ext cx="4619011" cy="25271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6995"/>
                <a:gridCol w="513125"/>
                <a:gridCol w="432048"/>
                <a:gridCol w="442547"/>
                <a:gridCol w="288032"/>
                <a:gridCol w="1368152"/>
                <a:gridCol w="504056"/>
                <a:gridCol w="504056"/>
              </a:tblGrid>
              <a:tr h="2553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Дата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Время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Сев. Широта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Вост.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Долгота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 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>
                          <a:effectLst/>
                        </a:rPr>
                        <a:t>mb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Станции,</a:t>
                      </a:r>
                      <a:r>
                        <a:rPr lang="ru-RU" sz="700">
                          <a:effectLst/>
                        </a:rPr>
                        <a:t> зарегистрировавшие ПЯВ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US" sz="700">
                          <a:effectLst/>
                        </a:rPr>
                        <a:t>, </a:t>
                      </a:r>
                      <a:r>
                        <a:rPr lang="ru-RU" sz="700">
                          <a:effectLst/>
                        </a:rPr>
                        <a:t>км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Азимут </a:t>
                      </a:r>
                      <a:endParaRPr lang="ru-RU" sz="7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станция-ПЯВ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</a:tr>
              <a:tr h="255326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10/09/2006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kern="1200">
                          <a:effectLst/>
                        </a:rPr>
                        <a:t>01:35:28.0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kern="1200">
                          <a:effectLst/>
                        </a:rPr>
                        <a:t>41.294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kern="1200">
                          <a:effectLst/>
                        </a:rPr>
                        <a:t>129.094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kern="1200">
                          <a:effectLst/>
                        </a:rPr>
                        <a:t>4.3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KUR</a:t>
                      </a:r>
                      <a:r>
                        <a:rPr lang="ru-RU" sz="700" dirty="0">
                          <a:effectLst/>
                        </a:rPr>
                        <a:t>, </a:t>
                      </a:r>
                      <a:r>
                        <a:rPr lang="en-US" sz="700" dirty="0">
                          <a:effectLst/>
                        </a:rPr>
                        <a:t>ZRNK</a:t>
                      </a:r>
                      <a:r>
                        <a:rPr lang="ru-RU" sz="700" dirty="0">
                          <a:effectLst/>
                        </a:rPr>
                        <a:t>, </a:t>
                      </a:r>
                      <a:r>
                        <a:rPr lang="en-US" sz="700" dirty="0">
                          <a:effectLst/>
                        </a:rPr>
                        <a:t>VOS</a:t>
                      </a:r>
                      <a:r>
                        <a:rPr lang="ru-RU" sz="700" dirty="0">
                          <a:effectLst/>
                        </a:rPr>
                        <a:t>, </a:t>
                      </a:r>
                      <a:r>
                        <a:rPr lang="en-US" sz="700" dirty="0">
                          <a:effectLst/>
                        </a:rPr>
                        <a:t>CHKZ</a:t>
                      </a:r>
                      <a:r>
                        <a:rPr lang="ru-RU" sz="700" dirty="0">
                          <a:effectLst/>
                        </a:rPr>
                        <a:t>, </a:t>
                      </a:r>
                      <a:r>
                        <a:rPr lang="en-US" sz="700" dirty="0">
                          <a:effectLst/>
                        </a:rPr>
                        <a:t>BRVK</a:t>
                      </a:r>
                      <a:r>
                        <a:rPr lang="ru-RU" sz="700" dirty="0">
                          <a:effectLst/>
                        </a:rPr>
                        <a:t>, </a:t>
                      </a:r>
                      <a:r>
                        <a:rPr lang="en-US" sz="700" dirty="0">
                          <a:effectLst/>
                        </a:rPr>
                        <a:t>ABKAR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3746-5310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72.1 - 85.1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</a:tr>
              <a:tr h="385857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05/25/2009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00</a:t>
                      </a:r>
                      <a:r>
                        <a:rPr lang="en-US" sz="700" kern="1200">
                          <a:effectLst/>
                        </a:rPr>
                        <a:t>:</a:t>
                      </a:r>
                      <a:r>
                        <a:rPr lang="ru-RU" sz="700" kern="1200">
                          <a:effectLst/>
                        </a:rPr>
                        <a:t>54</a:t>
                      </a:r>
                      <a:r>
                        <a:rPr lang="en-US" sz="700" kern="1200">
                          <a:effectLst/>
                        </a:rPr>
                        <a:t>:</a:t>
                      </a:r>
                      <a:r>
                        <a:rPr lang="ru-RU" sz="700" kern="1200">
                          <a:effectLst/>
                        </a:rPr>
                        <a:t>43.3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algn="ctr" rtl="1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700" kern="1200">
                          <a:effectLst/>
                        </a:rPr>
                        <a:t>41.306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algn="ctr" rtl="1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700" kern="1200">
                          <a:effectLst/>
                        </a:rPr>
                        <a:t>129.029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kern="1200">
                          <a:effectLst/>
                        </a:rPr>
                        <a:t>4.7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MKAR, KURK, KUR, VOS, BRVK, BVAR, ZRNK, ABKAR,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AKTO, CHKZ, KNDC,  KKAR,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3746-5310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72.1 - 85.2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</a:tr>
              <a:tr h="385857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02/12/2013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02</a:t>
                      </a:r>
                      <a:r>
                        <a:rPr lang="en-US" sz="700" kern="1200">
                          <a:effectLst/>
                        </a:rPr>
                        <a:t>:</a:t>
                      </a:r>
                      <a:r>
                        <a:rPr lang="ru-RU" sz="700" kern="1200">
                          <a:effectLst/>
                        </a:rPr>
                        <a:t>57</a:t>
                      </a:r>
                      <a:r>
                        <a:rPr lang="en-US" sz="700" kern="1200">
                          <a:effectLst/>
                        </a:rPr>
                        <a:t>:51.4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kern="1200">
                          <a:effectLst/>
                        </a:rPr>
                        <a:t>41.308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kern="1200">
                          <a:effectLst/>
                        </a:rPr>
                        <a:t>129.076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kern="1200">
                          <a:effectLst/>
                        </a:rPr>
                        <a:t>5.1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ABKAR</a:t>
                      </a:r>
                      <a:r>
                        <a:rPr lang="ru-RU" sz="700" dirty="0">
                          <a:effectLst/>
                        </a:rPr>
                        <a:t>, </a:t>
                      </a:r>
                      <a:r>
                        <a:rPr lang="en-US" sz="700" dirty="0">
                          <a:effectLst/>
                        </a:rPr>
                        <a:t>AKTO</a:t>
                      </a:r>
                      <a:r>
                        <a:rPr lang="ru-RU" sz="700" dirty="0">
                          <a:effectLst/>
                        </a:rPr>
                        <a:t>, </a:t>
                      </a:r>
                      <a:r>
                        <a:rPr lang="en-US" sz="700" dirty="0">
                          <a:effectLst/>
                        </a:rPr>
                        <a:t>BRVK</a:t>
                      </a:r>
                      <a:r>
                        <a:rPr lang="ru-RU" sz="700" dirty="0">
                          <a:effectLst/>
                        </a:rPr>
                        <a:t>, </a:t>
                      </a:r>
                      <a:r>
                        <a:rPr lang="en-US" sz="700" dirty="0">
                          <a:effectLst/>
                        </a:rPr>
                        <a:t>BVAR</a:t>
                      </a:r>
                      <a:r>
                        <a:rPr lang="ru-RU" sz="700" dirty="0">
                          <a:effectLst/>
                        </a:rPr>
                        <a:t>, </a:t>
                      </a:r>
                      <a:r>
                        <a:rPr lang="en-US" sz="700" dirty="0">
                          <a:effectLst/>
                        </a:rPr>
                        <a:t>KKAR</a:t>
                      </a:r>
                      <a:r>
                        <a:rPr lang="ru-RU" sz="700" dirty="0">
                          <a:effectLst/>
                        </a:rPr>
                        <a:t>, </a:t>
                      </a:r>
                      <a:r>
                        <a:rPr lang="en-US" sz="700" dirty="0">
                          <a:effectLst/>
                        </a:rPr>
                        <a:t>KURK</a:t>
                      </a:r>
                      <a:r>
                        <a:rPr lang="ru-RU" sz="700" dirty="0">
                          <a:effectLst/>
                        </a:rPr>
                        <a:t>, </a:t>
                      </a:r>
                      <a:r>
                        <a:rPr lang="en-US" sz="700" dirty="0">
                          <a:effectLst/>
                        </a:rPr>
                        <a:t>KUR</a:t>
                      </a:r>
                      <a:r>
                        <a:rPr lang="ru-RU" sz="700" dirty="0">
                          <a:effectLst/>
                        </a:rPr>
                        <a:t>, </a:t>
                      </a:r>
                      <a:r>
                        <a:rPr lang="en-US" sz="700" dirty="0">
                          <a:effectLst/>
                        </a:rPr>
                        <a:t>MAKZ</a:t>
                      </a:r>
                      <a:r>
                        <a:rPr lang="ru-RU" sz="700" dirty="0">
                          <a:effectLst/>
                        </a:rPr>
                        <a:t>, </a:t>
                      </a:r>
                      <a:r>
                        <a:rPr lang="en-US" sz="700" dirty="0">
                          <a:effectLst/>
                        </a:rPr>
                        <a:t>MKAR</a:t>
                      </a:r>
                      <a:r>
                        <a:rPr lang="ru-RU" sz="700" dirty="0">
                          <a:effectLst/>
                        </a:rPr>
                        <a:t>, </a:t>
                      </a:r>
                      <a:r>
                        <a:rPr lang="en-US" sz="700" dirty="0">
                          <a:effectLst/>
                        </a:rPr>
                        <a:t>OTUK</a:t>
                      </a:r>
                      <a:r>
                        <a:rPr lang="ru-RU" sz="700" dirty="0">
                          <a:effectLst/>
                        </a:rPr>
                        <a:t>, </a:t>
                      </a:r>
                      <a:r>
                        <a:rPr lang="en-US" sz="700" dirty="0">
                          <a:effectLst/>
                        </a:rPr>
                        <a:t>PDGK</a:t>
                      </a:r>
                      <a:r>
                        <a:rPr lang="ru-RU" sz="700" dirty="0">
                          <a:effectLst/>
                        </a:rPr>
                        <a:t>, </a:t>
                      </a:r>
                      <a:r>
                        <a:rPr lang="en-US" sz="700" dirty="0">
                          <a:effectLst/>
                        </a:rPr>
                        <a:t>KNDC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3746-5401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72.2 - 89.8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</a:tr>
              <a:tr h="385857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06/01/2016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01:30:01.</a:t>
                      </a:r>
                      <a:r>
                        <a:rPr lang="ru-RU" sz="700">
                          <a:effectLst/>
                        </a:rPr>
                        <a:t>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41.308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129.049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5.1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AKTO, ABKAR, BRVK, BVAR, KKAR, KUR, KURK, KNDC, MAKZ, MKAR, OTUK, PDGK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3726-5373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71.9 - 85.3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</a:tr>
              <a:tr h="3858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09/09/2016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700">
                          <a:effectLst/>
                        </a:rPr>
                        <a:t>00:30:02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700">
                          <a:effectLst/>
                        </a:rPr>
                        <a:t>41.3230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700">
                          <a:effectLst/>
                        </a:rPr>
                        <a:t>128.9870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5.3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AKTO</a:t>
                      </a:r>
                      <a:r>
                        <a:rPr lang="ru-RU" sz="700">
                          <a:effectLst/>
                        </a:rPr>
                        <a:t>, </a:t>
                      </a:r>
                      <a:r>
                        <a:rPr lang="en-US" sz="700">
                          <a:effectLst/>
                        </a:rPr>
                        <a:t>ABKAR</a:t>
                      </a:r>
                      <a:r>
                        <a:rPr lang="ru-RU" sz="700">
                          <a:effectLst/>
                        </a:rPr>
                        <a:t>, </a:t>
                      </a:r>
                      <a:r>
                        <a:rPr lang="en-US" sz="700">
                          <a:effectLst/>
                        </a:rPr>
                        <a:t>BRVK</a:t>
                      </a:r>
                      <a:r>
                        <a:rPr lang="ru-RU" sz="700">
                          <a:effectLst/>
                        </a:rPr>
                        <a:t>, </a:t>
                      </a:r>
                      <a:r>
                        <a:rPr lang="en-US" sz="700">
                          <a:effectLst/>
                        </a:rPr>
                        <a:t>BVAR</a:t>
                      </a:r>
                      <a:r>
                        <a:rPr lang="ru-RU" sz="700">
                          <a:effectLst/>
                        </a:rPr>
                        <a:t>, </a:t>
                      </a:r>
                      <a:r>
                        <a:rPr lang="en-US" sz="700">
                          <a:effectLst/>
                        </a:rPr>
                        <a:t>KKAR</a:t>
                      </a:r>
                      <a:r>
                        <a:rPr lang="ru-RU" sz="700">
                          <a:effectLst/>
                        </a:rPr>
                        <a:t>, </a:t>
                      </a:r>
                      <a:r>
                        <a:rPr lang="en-US" sz="700">
                          <a:effectLst/>
                        </a:rPr>
                        <a:t>KUR</a:t>
                      </a:r>
                      <a:r>
                        <a:rPr lang="ru-RU" sz="700">
                          <a:effectLst/>
                        </a:rPr>
                        <a:t>, </a:t>
                      </a:r>
                      <a:r>
                        <a:rPr lang="en-US" sz="700">
                          <a:effectLst/>
                        </a:rPr>
                        <a:t>KURK</a:t>
                      </a:r>
                      <a:r>
                        <a:rPr lang="ru-RU" sz="700">
                          <a:effectLst/>
                        </a:rPr>
                        <a:t>, </a:t>
                      </a:r>
                      <a:r>
                        <a:rPr lang="en-US" sz="700">
                          <a:effectLst/>
                        </a:rPr>
                        <a:t>MAKZ</a:t>
                      </a:r>
                      <a:r>
                        <a:rPr lang="ru-RU" sz="700">
                          <a:effectLst/>
                        </a:rPr>
                        <a:t>, </a:t>
                      </a:r>
                      <a:r>
                        <a:rPr lang="en-US" sz="700">
                          <a:effectLst/>
                        </a:rPr>
                        <a:t>MKAR</a:t>
                      </a:r>
                      <a:r>
                        <a:rPr lang="ru-RU" sz="700">
                          <a:effectLst/>
                        </a:rPr>
                        <a:t>, </a:t>
                      </a:r>
                      <a:r>
                        <a:rPr lang="en-US" sz="700">
                          <a:effectLst/>
                        </a:rPr>
                        <a:t>OTUK</a:t>
                      </a:r>
                      <a:r>
                        <a:rPr lang="ru-RU" sz="700">
                          <a:effectLst/>
                        </a:rPr>
                        <a:t>, </a:t>
                      </a:r>
                      <a:r>
                        <a:rPr lang="en-US" sz="700">
                          <a:effectLst/>
                        </a:rPr>
                        <a:t>PDGK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3746-5401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71.9 - 85.</a:t>
                      </a:r>
                      <a:r>
                        <a:rPr lang="ru-RU" sz="7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</a:tr>
              <a:tr h="3858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03/09/2017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700">
                          <a:effectLst/>
                        </a:rPr>
                        <a:t>0</a:t>
                      </a:r>
                      <a:r>
                        <a:rPr lang="en-US" sz="700">
                          <a:effectLst/>
                        </a:rPr>
                        <a:t>3</a:t>
                      </a:r>
                      <a:r>
                        <a:rPr lang="ru-RU" sz="700">
                          <a:effectLst/>
                        </a:rPr>
                        <a:t>:30:0</a:t>
                      </a:r>
                      <a:r>
                        <a:rPr lang="en-US" sz="700">
                          <a:effectLst/>
                        </a:rPr>
                        <a:t>6</a:t>
                      </a:r>
                      <a:endParaRPr lang="ru-RU" sz="7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700">
                          <a:effectLst/>
                        </a:rPr>
                        <a:t>41.</a:t>
                      </a:r>
                      <a:r>
                        <a:rPr lang="en-US" sz="700">
                          <a:effectLst/>
                        </a:rPr>
                        <a:t>4494</a:t>
                      </a:r>
                      <a:endParaRPr lang="ru-RU" sz="7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700" dirty="0">
                          <a:effectLst/>
                        </a:rPr>
                        <a:t>12</a:t>
                      </a:r>
                      <a:r>
                        <a:rPr lang="en-US" sz="700" dirty="0">
                          <a:effectLst/>
                        </a:rPr>
                        <a:t>9</a:t>
                      </a:r>
                      <a:r>
                        <a:rPr lang="ru-RU" sz="700" dirty="0">
                          <a:effectLst/>
                        </a:rPr>
                        <a:t>.</a:t>
                      </a:r>
                      <a:r>
                        <a:rPr lang="en-US" sz="700" dirty="0">
                          <a:effectLst/>
                        </a:rPr>
                        <a:t>0810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5.7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AKTO, ABKAR, BRVK, BVAR, KKAR, KUR, KURK, MAKZ, MKAR, OTUK, PDGK, KNDC.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3737-5390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71.</a:t>
                      </a:r>
                      <a:r>
                        <a:rPr lang="en-US" sz="700" dirty="0">
                          <a:effectLst/>
                        </a:rPr>
                        <a:t>3</a:t>
                      </a:r>
                      <a:r>
                        <a:rPr lang="ru-RU" sz="700" dirty="0">
                          <a:effectLst/>
                        </a:rPr>
                        <a:t> - 8</a:t>
                      </a:r>
                      <a:r>
                        <a:rPr lang="en-US" sz="700" dirty="0">
                          <a:effectLst/>
                        </a:rPr>
                        <a:t>2</a:t>
                      </a:r>
                      <a:r>
                        <a:rPr lang="ru-RU" sz="700" dirty="0">
                          <a:effectLst/>
                        </a:rPr>
                        <a:t>.</a:t>
                      </a:r>
                      <a:r>
                        <a:rPr lang="en-US" sz="700" dirty="0">
                          <a:effectLst/>
                        </a:rPr>
                        <a:t>2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74"/>
          <a:stretch/>
        </p:blipFill>
        <p:spPr>
          <a:xfrm>
            <a:off x="4918369" y="3501008"/>
            <a:ext cx="4054175" cy="2845507"/>
          </a:xfrm>
          <a:prstGeom prst="rect">
            <a:avLst/>
          </a:prstGeom>
        </p:spPr>
      </p:pic>
      <p:pic>
        <p:nvPicPr>
          <p:cNvPr id="14" name="Рисунок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726" y="347908"/>
            <a:ext cx="3882818" cy="28143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240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" t="4502" r="4646" b="4502"/>
          <a:stretch/>
        </p:blipFill>
        <p:spPr bwMode="auto">
          <a:xfrm>
            <a:off x="323528" y="188640"/>
            <a:ext cx="8208912" cy="5953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108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10" y="2024976"/>
            <a:ext cx="8784976" cy="117869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7030A0"/>
                </a:solidFill>
              </a:rPr>
              <a:t>THANK YOU FOR ATTENTION! </a:t>
            </a:r>
            <a:endParaRPr lang="ru-RU" sz="4400" b="1" dirty="0">
              <a:solidFill>
                <a:srgbClr val="7030A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620"/>
            <a:ext cx="9144000" cy="124968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508104" y="4325967"/>
            <a:ext cx="24117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KazNDC</a:t>
            </a:r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Postal address: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050020 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Kazakhstan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Almaty, </a:t>
            </a:r>
          </a:p>
          <a:p>
            <a:r>
              <a:rPr 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t>Chaikina 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str. 4 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4602967"/>
            <a:ext cx="18963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Tel: +7 (727) 263-13-30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Fax: +7 (727) 263-48-82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Email: </a:t>
            </a:r>
            <a:r>
              <a:rPr lang="en-US" sz="1200" dirty="0">
                <a:solidFill>
                  <a:srgbClr val="003366"/>
                </a:solidFill>
                <a:latin typeface="Arial" panose="020B0604020202020204" pitchFamily="34" charset="0"/>
                <a:hlinkClick r:id="rId3"/>
              </a:rPr>
              <a:t>ndc@kndc.kz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Web:</a:t>
            </a:r>
            <a:r>
              <a:rPr lang="en-US" sz="1200" dirty="0" err="1">
                <a:solidFill>
                  <a:srgbClr val="003366"/>
                </a:solidFill>
                <a:latin typeface="Arial" panose="020B0604020202020204" pitchFamily="34" charset="0"/>
                <a:hlinkClick r:id="rId4"/>
              </a:rPr>
              <a:t>www.kndc.kz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0055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620"/>
            <a:ext cx="9144000" cy="124968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3933056"/>
            <a:ext cx="8352928" cy="1470025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main tasks of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KazNDC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acquisition and transfer from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 stations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exchange with International and National Centers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Processing of all arrived data in different operation modes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Scientific researches in the field of seismology, seismic acoustic, geodynamics etc.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55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620"/>
            <a:ext cx="9144000" cy="1249680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404600"/>
              </p:ext>
            </p:extLst>
          </p:nvPr>
        </p:nvGraphicFramePr>
        <p:xfrm>
          <a:off x="467544" y="1916832"/>
          <a:ext cx="7992888" cy="4525963"/>
        </p:xfrm>
        <a:graphic>
          <a:graphicData uri="http://schemas.openxmlformats.org/drawingml/2006/table">
            <a:tbl>
              <a:tblPr/>
              <a:tblGrid>
                <a:gridCol w="1517599"/>
                <a:gridCol w="3548305"/>
                <a:gridCol w="1774856"/>
                <a:gridCol w="1152128"/>
              </a:tblGrid>
              <a:tr h="54083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cap="all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lavika"/>
                        </a:rPr>
                        <a:t>LOCATION</a:t>
                      </a:r>
                    </a:p>
                  </a:txBody>
                  <a:tcPr marL="28465" marR="28465" marT="14233" marB="142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cap="all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lavika"/>
                        </a:rPr>
                        <a:t>TYPE</a:t>
                      </a:r>
                    </a:p>
                  </a:txBody>
                  <a:tcPr marL="28465" marR="28465" marT="14233" marB="142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cap="all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lavika"/>
                        </a:rPr>
                        <a:t>TREATY CODE</a:t>
                      </a:r>
                    </a:p>
                  </a:txBody>
                  <a:tcPr marL="28465" marR="28465" marT="14233" marB="142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cap="all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lavika"/>
                        </a:rPr>
                        <a:t>STATUS</a:t>
                      </a:r>
                    </a:p>
                  </a:txBody>
                  <a:tcPr marL="28465" marR="28465" marT="14233" marB="142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70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hlinkClick r:id="rId3" tooltip="Makanchi"/>
                        </a:rPr>
                        <a:t>Makanchi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8465" marR="28465" marT="14233" marB="142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Primary Seismic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Station (AR)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8465" marR="28465" marT="14233" marB="142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PS23</a:t>
                      </a:r>
                    </a:p>
                  </a:txBody>
                  <a:tcPr marL="28465" marR="28465" marT="14233" marB="142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Certified</a:t>
                      </a:r>
                    </a:p>
                  </a:txBody>
                  <a:tcPr marL="28465" marR="28465" marT="14233" marB="142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70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hlinkClick r:id="rId4" tooltip="Borovoye"/>
                        </a:rPr>
                        <a:t>Borovoye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8465" marR="28465" marT="14233" marB="142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Auxiliary Seismic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Station (AR)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8465" marR="28465" marT="14233" marB="142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AS057</a:t>
                      </a:r>
                    </a:p>
                  </a:txBody>
                  <a:tcPr marL="28465" marR="28465" marT="14233" marB="142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Certified</a:t>
                      </a:r>
                    </a:p>
                  </a:txBody>
                  <a:tcPr marL="28465" marR="28465" marT="14233" marB="142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70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hlinkClick r:id="rId5" tooltip="Kurchatov"/>
                        </a:rPr>
                        <a:t>Kurchatov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8465" marR="28465" marT="14233" marB="142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Auxiliary Seismic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Station (AR)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8465" marR="28465" marT="14233" marB="142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AS058</a:t>
                      </a:r>
                    </a:p>
                  </a:txBody>
                  <a:tcPr marL="28465" marR="28465" marT="14233" marB="142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Certified</a:t>
                      </a:r>
                    </a:p>
                  </a:txBody>
                  <a:tcPr marL="28465" marR="28465" marT="14233" marB="142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70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hlinkClick r:id="rId6" tooltip="Aktyubinsk"/>
                        </a:rPr>
                        <a:t>Aktyubinsk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8465" marR="28465" marT="14233" marB="142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Auxiliary Seismic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Station (3C)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8465" marR="28465" marT="14233" marB="142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AS059</a:t>
                      </a:r>
                    </a:p>
                  </a:txBody>
                  <a:tcPr marL="28465" marR="28465" marT="14233" marB="142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Certified</a:t>
                      </a:r>
                    </a:p>
                  </a:txBody>
                  <a:tcPr marL="28465" marR="28465" marT="14233" marB="142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70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hlinkClick r:id="rId7" tooltip="Aktyubinsk"/>
                        </a:rPr>
                        <a:t>Aktyubinsk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8465" marR="28465" marT="14233" marB="142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Infrasound Station</a:t>
                      </a:r>
                    </a:p>
                  </a:txBody>
                  <a:tcPr marL="28465" marR="28465" marT="14233" marB="142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IS31</a:t>
                      </a:r>
                    </a:p>
                  </a:txBody>
                  <a:tcPr marL="28465" marR="28465" marT="14233" marB="142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Certified</a:t>
                      </a:r>
                    </a:p>
                  </a:txBody>
                  <a:tcPr marL="28465" marR="28465" marT="14233" marB="142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416938" y="1028434"/>
            <a:ext cx="2094099" cy="668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238050" rIns="91440" bIns="11902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"/>
              </a:rPr>
              <a:t>IMS 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"/>
              </a:rPr>
              <a:t>FACILITIES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56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32055" y="1988840"/>
            <a:ext cx="8679889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Data processing at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KazNDC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: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Operator-analysts in </a:t>
            </a:r>
            <a:r>
              <a:rPr kumimoji="0" lang="en-US" sz="18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KazNDC</a:t>
            </a: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work on continuous basis, 24 hours a day, 7 days a week.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The following bulletins are created: 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	1. Automatic bulletin, delay – 20-30 minutes to one hour;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	2. Interactive regional bulletin, delay – 1 day;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	3. Joint (with SEME MES RK) interactive regional bulletin, delay – 1 – 1.5 days; </a:t>
            </a:r>
          </a:p>
          <a:p>
            <a:pPr lvl="0" eaLnBrk="1" hangingPunct="1"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	4. </a:t>
            </a:r>
            <a:r>
              <a:rPr lang="en-US" sz="1800" kern="0" dirty="0" smtClean="0">
                <a:solidFill>
                  <a:srgbClr val="000000"/>
                </a:solidFill>
              </a:rPr>
              <a:t>Bulletin </a:t>
            </a:r>
            <a:r>
              <a:rPr lang="en-US" sz="1800" kern="0" dirty="0" err="1" smtClean="0">
                <a:solidFill>
                  <a:srgbClr val="000000"/>
                </a:solidFill>
              </a:rPr>
              <a:t>etype</a:t>
            </a: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, delay – several months.  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.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620"/>
            <a:ext cx="9144000" cy="124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9260" t="55741" r="61970" b="10845"/>
          <a:stretch/>
        </p:blipFill>
        <p:spPr>
          <a:xfrm>
            <a:off x="2813767" y="4040215"/>
            <a:ext cx="5333806" cy="18584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8210" t="10800" r="61970" b="52800"/>
          <a:stretch/>
        </p:blipFill>
        <p:spPr>
          <a:xfrm>
            <a:off x="1547664" y="476672"/>
            <a:ext cx="5995107" cy="21953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14245" t="12776" r="61970" b="46602"/>
          <a:stretch/>
        </p:blipFill>
        <p:spPr>
          <a:xfrm>
            <a:off x="3275856" y="1844824"/>
            <a:ext cx="4409628" cy="22594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5576" y="3356992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Website of KNDC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847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49" y="1838994"/>
            <a:ext cx="8075034" cy="4908203"/>
          </a:xfrm>
        </p:spPr>
      </p:pic>
      <p:sp>
        <p:nvSpPr>
          <p:cNvPr id="5" name="5-конечная звезда 4"/>
          <p:cNvSpPr/>
          <p:nvPr/>
        </p:nvSpPr>
        <p:spPr>
          <a:xfrm>
            <a:off x="6804248" y="4353884"/>
            <a:ext cx="144016" cy="14401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620"/>
            <a:ext cx="9144000" cy="12496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483" y="923041"/>
            <a:ext cx="7886700" cy="1325563"/>
          </a:xfrm>
        </p:spPr>
        <p:txBody>
          <a:bodyPr>
            <a:normAutofit/>
          </a:bodyPr>
          <a:lstStyle/>
          <a:p>
            <a:r>
              <a:rPr lang="en-US" sz="2000" dirty="0"/>
              <a:t>At the present time the IGR </a:t>
            </a:r>
            <a:r>
              <a:rPr lang="en-US" sz="2000" dirty="0" smtClean="0"/>
              <a:t>observation </a:t>
            </a:r>
            <a:r>
              <a:rPr lang="en-US" sz="2000" dirty="0"/>
              <a:t>network includes </a:t>
            </a:r>
            <a:r>
              <a:rPr lang="en-US" sz="2000" b="1" dirty="0"/>
              <a:t>5 seismic arrays, 7 three-component stations and </a:t>
            </a:r>
            <a:r>
              <a:rPr lang="en-US" sz="2000" b="1" dirty="0" smtClean="0"/>
              <a:t>3 </a:t>
            </a:r>
            <a:r>
              <a:rPr lang="en-US" sz="2000" b="1" dirty="0"/>
              <a:t>infrasound stations</a:t>
            </a:r>
            <a:r>
              <a:rPr lang="en-US" sz="2000" b="1" dirty="0" smtClean="0"/>
              <a:t>.</a:t>
            </a:r>
            <a:endParaRPr lang="ru-RU" sz="2000" dirty="0"/>
          </a:p>
        </p:txBody>
      </p:sp>
      <p:sp>
        <p:nvSpPr>
          <p:cNvPr id="3" name="Овал 2"/>
          <p:cNvSpPr/>
          <p:nvPr/>
        </p:nvSpPr>
        <p:spPr>
          <a:xfrm>
            <a:off x="1475656" y="6432505"/>
            <a:ext cx="216024" cy="216024"/>
          </a:xfrm>
          <a:prstGeom prst="ellipse">
            <a:avLst/>
          </a:prstGeom>
          <a:solidFill>
            <a:srgbClr val="392B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691680" y="636982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Seismic arrays</a:t>
            </a:r>
            <a:endParaRPr lang="ru-RU" dirty="0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3222479" y="6432505"/>
            <a:ext cx="216024" cy="216024"/>
          </a:xfrm>
          <a:prstGeom prst="triangle">
            <a:avLst/>
          </a:prstGeom>
          <a:solidFill>
            <a:srgbClr val="FAFA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438503" y="6396261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3-component stations</a:t>
            </a:r>
            <a:endParaRPr lang="ru-RU" sz="1600" dirty="0"/>
          </a:p>
        </p:txBody>
      </p:sp>
      <p:sp>
        <p:nvSpPr>
          <p:cNvPr id="10" name="5-конечная звезда 9"/>
          <p:cNvSpPr/>
          <p:nvPr/>
        </p:nvSpPr>
        <p:spPr>
          <a:xfrm>
            <a:off x="5506483" y="6432505"/>
            <a:ext cx="220604" cy="22060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44612" y="6390734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</a:t>
            </a:r>
            <a:r>
              <a:rPr lang="en-US" sz="1600" dirty="0" smtClean="0"/>
              <a:t>nfrasound stations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2926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539552" y="116632"/>
            <a:ext cx="76738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 of seismic stations participating in interactive bulletin compilation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5636024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1- </a:t>
            </a:r>
            <a:r>
              <a:rPr lang="ru-RU" sz="1600" b="1" dirty="0" err="1"/>
              <a:t>seismic</a:t>
            </a:r>
            <a:r>
              <a:rPr lang="ru-RU" sz="1600" b="1" dirty="0"/>
              <a:t> </a:t>
            </a:r>
            <a:r>
              <a:rPr lang="ru-RU" sz="1600" b="1" dirty="0" err="1"/>
              <a:t>arrays</a:t>
            </a:r>
            <a:r>
              <a:rPr lang="ru-RU" sz="1600" b="1" dirty="0"/>
              <a:t> </a:t>
            </a:r>
            <a:r>
              <a:rPr lang="ru-RU" sz="1600" b="1" dirty="0" smtClean="0"/>
              <a:t>IGR</a:t>
            </a:r>
            <a:r>
              <a:rPr lang="en-US" sz="1600" b="1" dirty="0"/>
              <a:t>;</a:t>
            </a:r>
            <a:r>
              <a:rPr lang="ru-RU" sz="1600" b="1" dirty="0" smtClean="0"/>
              <a:t> 2 </a:t>
            </a:r>
            <a:r>
              <a:rPr lang="ru-RU" sz="1600" b="1" dirty="0"/>
              <a:t>- 3 </a:t>
            </a:r>
            <a:r>
              <a:rPr lang="ru-RU" sz="1600" b="1" dirty="0" err="1"/>
              <a:t>comp</a:t>
            </a:r>
            <a:r>
              <a:rPr lang="ru-RU" sz="1600" b="1" dirty="0"/>
              <a:t>. </a:t>
            </a:r>
            <a:r>
              <a:rPr lang="ru-RU" sz="1600" b="1" dirty="0" err="1"/>
              <a:t>s.s</a:t>
            </a:r>
            <a:r>
              <a:rPr lang="ru-RU" sz="1600" b="1" dirty="0"/>
              <a:t>. </a:t>
            </a:r>
            <a:r>
              <a:rPr lang="ru-RU" sz="1600" b="1" dirty="0" smtClean="0"/>
              <a:t>IGR</a:t>
            </a:r>
            <a:r>
              <a:rPr lang="en-US" sz="1600" b="1" dirty="0" smtClean="0"/>
              <a:t>;</a:t>
            </a:r>
            <a:r>
              <a:rPr lang="ru-RU" sz="1600" b="1" dirty="0" smtClean="0"/>
              <a:t> </a:t>
            </a:r>
            <a:r>
              <a:rPr lang="en-US" sz="1600" b="1" dirty="0" smtClean="0"/>
              <a:t>3 - </a:t>
            </a:r>
            <a:r>
              <a:rPr lang="en-US" sz="1600" b="1" dirty="0" err="1" smtClean="0"/>
              <a:t>infr</a:t>
            </a:r>
            <a:r>
              <a:rPr lang="ru-RU" sz="1600" b="1" dirty="0" smtClean="0"/>
              <a:t>. s. </a:t>
            </a:r>
            <a:r>
              <a:rPr lang="ru-RU" sz="1600" b="1" dirty="0"/>
              <a:t>IGR </a:t>
            </a:r>
            <a:r>
              <a:rPr lang="en-US" sz="1600" b="1" dirty="0" smtClean="0"/>
              <a:t>4</a:t>
            </a:r>
            <a:r>
              <a:rPr lang="ru-RU" sz="1600" b="1" dirty="0" smtClean="0"/>
              <a:t>- </a:t>
            </a:r>
            <a:r>
              <a:rPr lang="ru-RU" sz="1600" b="1" dirty="0"/>
              <a:t>3 </a:t>
            </a:r>
            <a:r>
              <a:rPr lang="ru-RU" sz="1600" b="1" dirty="0" err="1"/>
              <a:t>comp</a:t>
            </a:r>
            <a:r>
              <a:rPr lang="ru-RU" sz="1600" b="1" dirty="0"/>
              <a:t>. </a:t>
            </a:r>
            <a:r>
              <a:rPr lang="ru-RU" sz="1600" b="1" dirty="0" err="1"/>
              <a:t>s.s</a:t>
            </a:r>
            <a:r>
              <a:rPr lang="ru-RU" sz="1600" b="1" dirty="0"/>
              <a:t>. </a:t>
            </a:r>
            <a:r>
              <a:rPr lang="ru-RU" sz="1600" b="1" dirty="0" smtClean="0"/>
              <a:t>SEME</a:t>
            </a:r>
            <a:r>
              <a:rPr lang="en-US" sz="1600" b="1" dirty="0" smtClean="0"/>
              <a:t>;</a:t>
            </a:r>
            <a:r>
              <a:rPr lang="ru-RU" sz="1600" b="1" dirty="0" smtClean="0"/>
              <a:t> </a:t>
            </a:r>
            <a:r>
              <a:rPr lang="en-US" sz="1600" b="1" dirty="0" smtClean="0"/>
              <a:t>5</a:t>
            </a:r>
            <a:r>
              <a:rPr lang="ru-RU" sz="1600" b="1" dirty="0" smtClean="0"/>
              <a:t>- </a:t>
            </a:r>
            <a:r>
              <a:rPr lang="ru-RU" sz="1600" b="1" dirty="0"/>
              <a:t>3 </a:t>
            </a:r>
            <a:r>
              <a:rPr lang="ru-RU" sz="1600" b="1" dirty="0" err="1"/>
              <a:t>comp</a:t>
            </a:r>
            <a:r>
              <a:rPr lang="ru-RU" sz="1600" b="1" dirty="0"/>
              <a:t>. </a:t>
            </a:r>
            <a:r>
              <a:rPr lang="ru-RU" sz="1600" b="1" dirty="0" err="1"/>
              <a:t>s.s</a:t>
            </a:r>
            <a:r>
              <a:rPr lang="ru-RU" sz="1600" b="1" dirty="0"/>
              <a:t>. </a:t>
            </a:r>
            <a:r>
              <a:rPr lang="ru-RU" sz="1600" b="1" dirty="0" smtClean="0"/>
              <a:t>KNET</a:t>
            </a:r>
            <a:r>
              <a:rPr lang="en-US" sz="1600" b="1" dirty="0" smtClean="0"/>
              <a:t>;</a:t>
            </a:r>
            <a:r>
              <a:rPr lang="ru-RU" sz="1600" b="1" dirty="0" smtClean="0"/>
              <a:t> </a:t>
            </a:r>
            <a:endParaRPr lang="ru-RU" sz="1600" b="1" dirty="0"/>
          </a:p>
          <a:p>
            <a:r>
              <a:rPr lang="ru-RU" sz="1600" b="1" dirty="0" smtClean="0"/>
              <a:t>6- </a:t>
            </a:r>
            <a:r>
              <a:rPr lang="ru-RU" sz="1600" b="1" dirty="0" err="1"/>
              <a:t>Alibek</a:t>
            </a:r>
            <a:r>
              <a:rPr lang="ru-RU" sz="1600" b="1" dirty="0"/>
              <a:t> </a:t>
            </a:r>
            <a:r>
              <a:rPr lang="ru-RU" sz="1600" b="1" dirty="0" err="1"/>
              <a:t>seismic</a:t>
            </a:r>
            <a:r>
              <a:rPr lang="ru-RU" sz="1600" b="1" dirty="0"/>
              <a:t> </a:t>
            </a:r>
            <a:r>
              <a:rPr lang="ru-RU" sz="1600" b="1" dirty="0" err="1"/>
              <a:t>array</a:t>
            </a:r>
            <a:r>
              <a:rPr lang="ru-RU" sz="1600" b="1" dirty="0"/>
              <a:t> (</a:t>
            </a:r>
            <a:r>
              <a:rPr lang="ru-RU" sz="1600" b="1" dirty="0" err="1"/>
              <a:t>Turkmenistan</a:t>
            </a:r>
            <a:r>
              <a:rPr lang="ru-RU" sz="1600" b="1" dirty="0" smtClean="0"/>
              <a:t>)</a:t>
            </a:r>
            <a:r>
              <a:rPr lang="en-US" sz="1600" b="1" dirty="0" smtClean="0"/>
              <a:t>; 7</a:t>
            </a:r>
            <a:r>
              <a:rPr lang="ru-RU" sz="1600" b="1" dirty="0" smtClean="0"/>
              <a:t>- </a:t>
            </a:r>
            <a:r>
              <a:rPr lang="ru-RU" sz="1600" b="1" dirty="0"/>
              <a:t>ZAL </a:t>
            </a:r>
            <a:r>
              <a:rPr lang="ru-RU" sz="1600" b="1" dirty="0" err="1"/>
              <a:t>sesimic</a:t>
            </a:r>
            <a:r>
              <a:rPr lang="ru-RU" sz="1600" b="1" dirty="0"/>
              <a:t> </a:t>
            </a:r>
            <a:r>
              <a:rPr lang="ru-RU" sz="1600" b="1" dirty="0" err="1"/>
              <a:t>array</a:t>
            </a:r>
            <a:r>
              <a:rPr lang="ru-RU" sz="1600" b="1" dirty="0"/>
              <a:t> (</a:t>
            </a:r>
            <a:r>
              <a:rPr lang="ru-RU" sz="1600" b="1" dirty="0" err="1"/>
              <a:t>Russia</a:t>
            </a:r>
            <a:r>
              <a:rPr lang="ru-RU" sz="1600" b="1" dirty="0" smtClean="0"/>
              <a:t>)</a:t>
            </a:r>
            <a:endParaRPr lang="ru-RU" sz="16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746" y="743724"/>
            <a:ext cx="6734787" cy="473177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228184" y="2708920"/>
            <a:ext cx="5485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/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PS23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39788" y="1412776"/>
            <a:ext cx="6527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/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AS057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36096" y="1899764"/>
            <a:ext cx="6527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/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AS058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35017" y="2053653"/>
            <a:ext cx="6527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/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AS059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75856" y="2010282"/>
            <a:ext cx="5004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/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IS31</a:t>
            </a:r>
          </a:p>
        </p:txBody>
      </p:sp>
    </p:spTree>
    <p:extLst>
      <p:ext uri="{BB962C8B-B14F-4D97-AF65-F5344CB8AC3E}">
        <p14:creationId xmlns:p14="http://schemas.microsoft.com/office/powerpoint/2010/main" val="44283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872384" y="116632"/>
            <a:ext cx="70839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 of seismic stations participating in joint bulletin compilation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746" y="798340"/>
            <a:ext cx="6734787" cy="473177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3528" y="5663332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1- </a:t>
            </a:r>
            <a:r>
              <a:rPr lang="ru-RU" sz="1600" b="1" dirty="0" err="1"/>
              <a:t>seismic</a:t>
            </a:r>
            <a:r>
              <a:rPr lang="ru-RU" sz="1600" b="1" dirty="0"/>
              <a:t> </a:t>
            </a:r>
            <a:r>
              <a:rPr lang="ru-RU" sz="1600" b="1" dirty="0" err="1"/>
              <a:t>arrays</a:t>
            </a:r>
            <a:r>
              <a:rPr lang="ru-RU" sz="1600" b="1" dirty="0"/>
              <a:t> </a:t>
            </a:r>
            <a:r>
              <a:rPr lang="ru-RU" sz="1600" b="1" dirty="0" smtClean="0"/>
              <a:t>IGR</a:t>
            </a:r>
            <a:r>
              <a:rPr lang="en-US" sz="1600" b="1" dirty="0"/>
              <a:t>;</a:t>
            </a:r>
            <a:r>
              <a:rPr lang="ru-RU" sz="1600" b="1" dirty="0" smtClean="0"/>
              <a:t> 2 </a:t>
            </a:r>
            <a:r>
              <a:rPr lang="ru-RU" sz="1600" b="1" dirty="0"/>
              <a:t>- 3 </a:t>
            </a:r>
            <a:r>
              <a:rPr lang="ru-RU" sz="1600" b="1" dirty="0" err="1"/>
              <a:t>comp</a:t>
            </a:r>
            <a:r>
              <a:rPr lang="ru-RU" sz="1600" b="1" dirty="0"/>
              <a:t>. </a:t>
            </a:r>
            <a:r>
              <a:rPr lang="ru-RU" sz="1600" b="1" dirty="0" err="1"/>
              <a:t>s.s</a:t>
            </a:r>
            <a:r>
              <a:rPr lang="ru-RU" sz="1600" b="1" dirty="0"/>
              <a:t>. </a:t>
            </a:r>
            <a:r>
              <a:rPr lang="ru-RU" sz="1600" b="1" dirty="0" smtClean="0"/>
              <a:t>IGR</a:t>
            </a:r>
            <a:r>
              <a:rPr lang="en-US" sz="1600" b="1" dirty="0" smtClean="0"/>
              <a:t>;</a:t>
            </a:r>
            <a:r>
              <a:rPr lang="ru-RU" sz="1600" b="1" dirty="0" smtClean="0"/>
              <a:t> </a:t>
            </a:r>
            <a:r>
              <a:rPr lang="en-US" sz="1600" b="1" dirty="0" smtClean="0"/>
              <a:t>3 - </a:t>
            </a:r>
            <a:r>
              <a:rPr lang="en-US" sz="1600" b="1" dirty="0" err="1" smtClean="0"/>
              <a:t>infr</a:t>
            </a:r>
            <a:r>
              <a:rPr lang="ru-RU" sz="1600" b="1" dirty="0" smtClean="0"/>
              <a:t>. s. </a:t>
            </a:r>
            <a:r>
              <a:rPr lang="ru-RU" sz="1600" b="1" dirty="0"/>
              <a:t>IGR </a:t>
            </a:r>
            <a:r>
              <a:rPr lang="en-US" sz="1600" b="1" dirty="0" smtClean="0"/>
              <a:t>4</a:t>
            </a:r>
            <a:r>
              <a:rPr lang="ru-RU" sz="1600" b="1" dirty="0" smtClean="0"/>
              <a:t>- </a:t>
            </a:r>
            <a:r>
              <a:rPr lang="ru-RU" sz="1600" b="1" dirty="0"/>
              <a:t>3 </a:t>
            </a:r>
            <a:r>
              <a:rPr lang="ru-RU" sz="1600" b="1" dirty="0" err="1"/>
              <a:t>comp</a:t>
            </a:r>
            <a:r>
              <a:rPr lang="ru-RU" sz="1600" b="1" dirty="0"/>
              <a:t>. </a:t>
            </a:r>
            <a:r>
              <a:rPr lang="ru-RU" sz="1600" b="1" dirty="0" err="1"/>
              <a:t>s.s</a:t>
            </a:r>
            <a:r>
              <a:rPr lang="ru-RU" sz="1600" b="1" dirty="0"/>
              <a:t>. </a:t>
            </a:r>
            <a:r>
              <a:rPr lang="ru-RU" sz="1600" b="1" dirty="0" smtClean="0"/>
              <a:t>SEME</a:t>
            </a:r>
            <a:r>
              <a:rPr lang="en-US" sz="1600" b="1" dirty="0" smtClean="0"/>
              <a:t>;</a:t>
            </a:r>
            <a:r>
              <a:rPr lang="ru-RU" sz="1600" b="1" dirty="0" smtClean="0"/>
              <a:t> </a:t>
            </a:r>
            <a:r>
              <a:rPr lang="en-US" sz="1600" b="1" dirty="0" smtClean="0"/>
              <a:t>5</a:t>
            </a:r>
            <a:r>
              <a:rPr lang="ru-RU" sz="1600" b="1" dirty="0" smtClean="0"/>
              <a:t>- </a:t>
            </a:r>
            <a:r>
              <a:rPr lang="ru-RU" sz="1600" b="1" dirty="0"/>
              <a:t>3 </a:t>
            </a:r>
            <a:r>
              <a:rPr lang="ru-RU" sz="1600" b="1" dirty="0" err="1"/>
              <a:t>comp</a:t>
            </a:r>
            <a:r>
              <a:rPr lang="ru-RU" sz="1600" b="1" dirty="0"/>
              <a:t>. </a:t>
            </a:r>
            <a:r>
              <a:rPr lang="ru-RU" sz="1600" b="1" dirty="0" err="1"/>
              <a:t>s.s</a:t>
            </a:r>
            <a:r>
              <a:rPr lang="ru-RU" sz="1600" b="1" dirty="0"/>
              <a:t>. </a:t>
            </a:r>
            <a:r>
              <a:rPr lang="ru-RU" sz="1600" b="1" dirty="0" smtClean="0"/>
              <a:t>KNET</a:t>
            </a:r>
            <a:r>
              <a:rPr lang="en-US" sz="1600" b="1" dirty="0" smtClean="0"/>
              <a:t>;</a:t>
            </a:r>
            <a:r>
              <a:rPr lang="ru-RU" sz="1600" b="1" dirty="0" smtClean="0"/>
              <a:t> </a:t>
            </a:r>
            <a:endParaRPr lang="ru-RU" sz="1600" b="1" dirty="0"/>
          </a:p>
          <a:p>
            <a:r>
              <a:rPr lang="ru-RU" sz="1600" b="1" dirty="0" smtClean="0"/>
              <a:t>6- </a:t>
            </a:r>
            <a:r>
              <a:rPr lang="ru-RU" sz="1600" b="1" dirty="0" err="1"/>
              <a:t>Alibek</a:t>
            </a:r>
            <a:r>
              <a:rPr lang="ru-RU" sz="1600" b="1" dirty="0"/>
              <a:t> </a:t>
            </a:r>
            <a:r>
              <a:rPr lang="ru-RU" sz="1600" b="1" dirty="0" err="1"/>
              <a:t>seismic</a:t>
            </a:r>
            <a:r>
              <a:rPr lang="ru-RU" sz="1600" b="1" dirty="0"/>
              <a:t> </a:t>
            </a:r>
            <a:r>
              <a:rPr lang="ru-RU" sz="1600" b="1" dirty="0" err="1"/>
              <a:t>array</a:t>
            </a:r>
            <a:r>
              <a:rPr lang="ru-RU" sz="1600" b="1" dirty="0"/>
              <a:t> (</a:t>
            </a:r>
            <a:r>
              <a:rPr lang="ru-RU" sz="1600" b="1" dirty="0" err="1"/>
              <a:t>Turkmenistan</a:t>
            </a:r>
            <a:r>
              <a:rPr lang="ru-RU" sz="1600" b="1" dirty="0" smtClean="0"/>
              <a:t>)</a:t>
            </a:r>
            <a:r>
              <a:rPr lang="en-US" sz="1600" b="1" dirty="0" smtClean="0"/>
              <a:t>; 7</a:t>
            </a:r>
            <a:r>
              <a:rPr lang="ru-RU" sz="1600" b="1" dirty="0" smtClean="0"/>
              <a:t>- </a:t>
            </a:r>
            <a:r>
              <a:rPr lang="ru-RU" sz="1600" b="1" dirty="0"/>
              <a:t>ZAL </a:t>
            </a:r>
            <a:r>
              <a:rPr lang="ru-RU" sz="1600" b="1" dirty="0" err="1"/>
              <a:t>sesimic</a:t>
            </a:r>
            <a:r>
              <a:rPr lang="ru-RU" sz="1600" b="1" dirty="0"/>
              <a:t> </a:t>
            </a:r>
            <a:r>
              <a:rPr lang="ru-RU" sz="1600" b="1" dirty="0" err="1"/>
              <a:t>array</a:t>
            </a:r>
            <a:r>
              <a:rPr lang="ru-RU" sz="1600" b="1" dirty="0"/>
              <a:t> (</a:t>
            </a:r>
            <a:r>
              <a:rPr lang="ru-RU" sz="1600" b="1" dirty="0" err="1"/>
              <a:t>Russia</a:t>
            </a:r>
            <a:r>
              <a:rPr lang="ru-RU" sz="1600" b="1" dirty="0" smtClean="0"/>
              <a:t>)</a:t>
            </a:r>
            <a:endParaRPr lang="ru-RU" sz="1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28184" y="2708920"/>
            <a:ext cx="5485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/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PS23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39788" y="1412776"/>
            <a:ext cx="6527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/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AS057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436096" y="1899764"/>
            <a:ext cx="6527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/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AS058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35017" y="2053653"/>
            <a:ext cx="6527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/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AS059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75856" y="2010282"/>
            <a:ext cx="5004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/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IS31</a:t>
            </a:r>
          </a:p>
        </p:txBody>
      </p:sp>
    </p:spTree>
    <p:extLst>
      <p:ext uri="{BB962C8B-B14F-4D97-AF65-F5344CB8AC3E}">
        <p14:creationId xmlns:p14="http://schemas.microsoft.com/office/powerpoint/2010/main" val="217936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" r="899" b="650"/>
          <a:stretch>
            <a:fillRect/>
          </a:stretch>
        </p:blipFill>
        <p:spPr bwMode="auto">
          <a:xfrm>
            <a:off x="923344" y="836712"/>
            <a:ext cx="7331591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28193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map of </a:t>
            </a:r>
            <a:r>
              <a:rPr lang="en-US" sz="14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earthquakes (red) and mining blasts (yell.) epicenters </a:t>
            </a:r>
            <a:r>
              <a: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US" sz="14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2006-2016 </a:t>
            </a:r>
            <a:r>
              <a: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according to the joint </a:t>
            </a:r>
            <a:r>
              <a:rPr lang="en-US" sz="1400" b="1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KazNDC</a:t>
            </a:r>
            <a:r>
              <a:rPr lang="en-US" sz="14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bulletin (total </a:t>
            </a:r>
            <a:r>
              <a:rPr lang="en-US" sz="14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194000)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1125773" y="5988888"/>
            <a:ext cx="144016" cy="144016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0160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2798424" y="5985600"/>
            <a:ext cx="144016" cy="144016"/>
          </a:xfrm>
          <a:prstGeom prst="flowChartConnector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2249013"/>
              </p:ext>
            </p:extLst>
          </p:nvPr>
        </p:nvGraphicFramePr>
        <p:xfrm>
          <a:off x="2895749" y="5974757"/>
          <a:ext cx="92075" cy="9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4" name="CorelDRAW" r:id="rId5" imgW="91748" imgH="91903" progId="CorelDraw.Graphic.17">
                  <p:embed/>
                </p:oleObj>
              </mc:Choice>
              <mc:Fallback>
                <p:oleObj name="CorelDRAW" r:id="rId5" imgW="91748" imgH="91903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95749" y="5974757"/>
                        <a:ext cx="92075" cy="92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996479"/>
              </p:ext>
            </p:extLst>
          </p:nvPr>
        </p:nvGraphicFramePr>
        <p:xfrm>
          <a:off x="4589139" y="5990139"/>
          <a:ext cx="149225" cy="134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5" name="CorelDRAW" r:id="rId7" imgW="148956" imgH="134882" progId="CorelDraw.Graphic.17">
                  <p:embed/>
                </p:oleObj>
              </mc:Choice>
              <mc:Fallback>
                <p:oleObj name="CorelDRAW" r:id="rId7" imgW="148956" imgH="134882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89139" y="5990139"/>
                        <a:ext cx="149225" cy="134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905509"/>
              </p:ext>
            </p:extLst>
          </p:nvPr>
        </p:nvGraphicFramePr>
        <p:xfrm>
          <a:off x="4784971" y="5993286"/>
          <a:ext cx="141750" cy="123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6" name="CorelDRAW" r:id="rId9" imgW="113336" imgH="99202" progId="CorelDraw.Graphic.17">
                  <p:embed/>
                </p:oleObj>
              </mc:Choice>
              <mc:Fallback>
                <p:oleObj name="CorelDRAW" r:id="rId9" imgW="113336" imgH="99202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84971" y="5993286"/>
                        <a:ext cx="141750" cy="1237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031181" y="5912428"/>
            <a:ext cx="13019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seismic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arrays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11425" y="5919109"/>
            <a:ext cx="14013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s.s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IGR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973328" y="5891720"/>
            <a:ext cx="6591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mines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03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1889</TotalTime>
  <Words>695</Words>
  <Application>Microsoft Office PowerPoint</Application>
  <PresentationFormat>Экран (4:3)</PresentationFormat>
  <Paragraphs>163</Paragraphs>
  <Slides>15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6" baseType="lpstr">
      <vt:lpstr>Arial</vt:lpstr>
      <vt:lpstr>Calibri</vt:lpstr>
      <vt:lpstr>Calibri Light</vt:lpstr>
      <vt:lpstr>DejaVu Sans</vt:lpstr>
      <vt:lpstr>DIN</vt:lpstr>
      <vt:lpstr>Klavika</vt:lpstr>
      <vt:lpstr>Symbol</vt:lpstr>
      <vt:lpstr>Tahoma</vt:lpstr>
      <vt:lpstr>Times New Roman</vt:lpstr>
      <vt:lpstr>Тема Office</vt:lpstr>
      <vt:lpstr>CorelDRAW</vt:lpstr>
      <vt:lpstr>Kazakhstan National Data Center (KazNDC)    Pavel Ryabenko</vt:lpstr>
      <vt:lpstr>The main tasks of KazNDC are:  Data acquisition and transfer from the IGR network stations;  Data exchange with International and National Centers;  Processing of all arrived data in different operation modes;  Scientific researches in the field of seismology, seismic acoustic, geodynamics etc. </vt:lpstr>
      <vt:lpstr>Презентация PowerPoint</vt:lpstr>
      <vt:lpstr>Презентация PowerPoint</vt:lpstr>
      <vt:lpstr>Презентация PowerPoint</vt:lpstr>
      <vt:lpstr>At the present time the IGR observation network includes 5 seismic arrays, 7 three-component stations and 3 infrasound stations.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Inna Sokolova</dc:creator>
  <cp:lastModifiedBy>kndc</cp:lastModifiedBy>
  <cp:revision>135</cp:revision>
  <dcterms:created xsi:type="dcterms:W3CDTF">2011-08-17T12:06:02Z</dcterms:created>
  <dcterms:modified xsi:type="dcterms:W3CDTF">2017-10-26T04:10:00Z</dcterms:modified>
</cp:coreProperties>
</file>